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57" r:id="rId4"/>
    <p:sldId id="286" r:id="rId5"/>
    <p:sldId id="288" r:id="rId6"/>
    <p:sldId id="290" r:id="rId7"/>
    <p:sldId id="287" r:id="rId8"/>
    <p:sldId id="292" r:id="rId9"/>
    <p:sldId id="277" r:id="rId10"/>
    <p:sldId id="263" r:id="rId11"/>
    <p:sldId id="293" r:id="rId12"/>
    <p:sldId id="285" r:id="rId13"/>
    <p:sldId id="266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66FF66"/>
    <a:srgbClr val="003366"/>
    <a:srgbClr val="66FFFF"/>
    <a:srgbClr val="FFFF66"/>
    <a:srgbClr val="339966"/>
    <a:srgbClr val="00CC66"/>
    <a:srgbClr val="33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4" autoAdjust="0"/>
    <p:restoredTop sz="94674"/>
  </p:normalViewPr>
  <p:slideViewPr>
    <p:cSldViewPr showGuides="1">
      <p:cViewPr varScale="1">
        <p:scale>
          <a:sx n="124" d="100"/>
          <a:sy n="124" d="100"/>
        </p:scale>
        <p:origin x="19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DF15-75FE-452E-9D57-639C83C648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0484052"/>
      </p:ext>
    </p:extLst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5692-47DB-4E84-A198-2331338A1C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03637168"/>
      </p:ext>
    </p:extLst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615FC-4EEB-47CF-860E-5F94FCC7F4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2397913"/>
      </p:ext>
    </p:extLst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00A23-60C1-4C08-B668-A213D32653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4903836"/>
      </p:ext>
    </p:extLst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77AF-81BE-4087-8081-C4599D82A13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4886801"/>
      </p:ext>
    </p:extLst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C913-55F7-4741-9175-0D2141E0CA2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06293439"/>
      </p:ext>
    </p:extLst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DE6B4-040C-4017-80A4-95FF792B1EF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44398004"/>
      </p:ext>
    </p:extLst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86BB-C6E0-4DA6-BDCE-C2BE5C291D1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2926547"/>
      </p:ext>
    </p:extLst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DDBE4-4539-4EF0-A7AD-E8F93DE1E02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4601697"/>
      </p:ext>
    </p:extLst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4A9A-9323-45ED-9255-8F7ADE30623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3825088"/>
      </p:ext>
    </p:extLst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4597-0BEF-462A-AD01-4893B0D3B7E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36895316"/>
      </p:ext>
    </p:extLst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D7967C7-6FA3-474C-9002-5D7EB5087D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ser.usal.es/alf/es/inicio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sicaaplicada.unizar.es/" TargetMode="External"/><Relationship Id="rId5" Type="http://schemas.openxmlformats.org/officeDocument/2006/relationships/hyperlink" Target="https://www.clpu.es/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 rot="-788112">
            <a:off x="1554163" y="2300288"/>
            <a:ext cx="547370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8800" i="1" dirty="0">
                <a:solidFill>
                  <a:srgbClr val="FFFF00"/>
                </a:solidFill>
                <a:latin typeface="Brush Script MT" panose="03060802040406070304" pitchFamily="66" charset="0"/>
              </a:rPr>
              <a:t>El </a:t>
            </a:r>
            <a:r>
              <a:rPr lang="es-ES" altLang="es-ES" sz="8800" i="1" dirty="0" err="1">
                <a:solidFill>
                  <a:srgbClr val="FFFF00"/>
                </a:solidFill>
                <a:latin typeface="Brush Script MT" panose="03060802040406070304" pitchFamily="66" charset="0"/>
              </a:rPr>
              <a:t>femtoviaje</a:t>
            </a:r>
            <a:endParaRPr lang="es-ES" altLang="es-ES" sz="8800" i="1" dirty="0">
              <a:solidFill>
                <a:srgbClr val="FFFF00"/>
              </a:solidFill>
              <a:latin typeface="Brush Script MT" panose="03060802040406070304" pitchFamily="66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8800" i="1" dirty="0">
                <a:solidFill>
                  <a:srgbClr val="FFFF00"/>
                </a:solidFill>
                <a:latin typeface="Brush Script MT" panose="03060802040406070304" pitchFamily="66" charset="0"/>
              </a:rPr>
              <a:t>2025 a…</a:t>
            </a:r>
          </a:p>
        </p:txBody>
      </p:sp>
    </p:spTree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07904" y="4941168"/>
            <a:ext cx="53094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. . . con los láseres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 dirty="0" err="1">
                <a:solidFill>
                  <a:srgbClr val="FFFF00"/>
                </a:solidFill>
                <a:latin typeface="Berlin Sans FB" panose="020E0602020502020306" pitchFamily="34" charset="0"/>
              </a:rPr>
              <a:t>femtosegundos</a:t>
            </a:r>
            <a:endParaRPr lang="es-ES" altLang="es-ES" sz="4800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ransition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5572" y="3716337"/>
            <a:ext cx="3862892" cy="2879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92" y="350478"/>
            <a:ext cx="3888432" cy="291632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572" y="363178"/>
            <a:ext cx="3888000" cy="2916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0" b="-1217"/>
          <a:stretch/>
        </p:blipFill>
        <p:spPr>
          <a:xfrm>
            <a:off x="402388" y="3727197"/>
            <a:ext cx="3960440" cy="2916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2295481"/>
      </p:ext>
    </p:extLst>
  </p:cSld>
  <p:clrMapOvr>
    <a:masterClrMapping/>
  </p:clrMapOvr>
  <p:transition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325"/>
            <a:ext cx="9144001" cy="6860325"/>
          </a:xfrm>
          <a:prstGeom prst="rect">
            <a:avLst/>
          </a:prstGeom>
        </p:spPr>
      </p:pic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4679025" y="4077072"/>
            <a:ext cx="419579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FF3300"/>
                </a:solidFill>
                <a:latin typeface="Berlin Sans FB" panose="020E0602020502020306" pitchFamily="34" charset="0"/>
              </a:rPr>
              <a:t>Y entre pulso y pulso,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 i="1" dirty="0">
                <a:solidFill>
                  <a:srgbClr val="FF3300"/>
                </a:solidFill>
                <a:latin typeface="Berlin Sans FB" panose="020E0602020502020306" pitchFamily="34" charset="0"/>
              </a:rPr>
              <a:t>escapadita cultural …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37822"/>
            <a:ext cx="4320000" cy="3240000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3573"/>
            <a:ext cx="4320000" cy="3240000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7749"/>
            <a:ext cx="4320000" cy="3240000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</p:cSld>
  <p:clrMapOvr>
    <a:masterClrMapping/>
  </p:clrMapOvr>
  <p:transition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5"/>
          <p:cNvSpPr txBox="1">
            <a:spLocks noChangeArrowheads="1"/>
          </p:cNvSpPr>
          <p:nvPr/>
        </p:nvSpPr>
        <p:spPr bwMode="auto">
          <a:xfrm>
            <a:off x="2266950" y="2030413"/>
            <a:ext cx="7129463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3600">
                <a:solidFill>
                  <a:srgbClr val="FFFF00"/>
                </a:solidFill>
                <a:latin typeface="Berlin Sans FB" panose="020E0602020502020306" pitchFamily="34" charset="0"/>
              </a:rPr>
              <a:t>Grupo de Aplicaciones del Láser y Fotónica ( Univ. de Salamanca)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80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3600">
                <a:solidFill>
                  <a:srgbClr val="FFFF00"/>
                </a:solidFill>
                <a:latin typeface="Berlin Sans FB" panose="020E0602020502020306" pitchFamily="34" charset="0"/>
              </a:rPr>
              <a:t>Centro de Láseres Pulsados (CLPU)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800">
              <a:solidFill>
                <a:srgbClr val="FFFF00"/>
              </a:solidFill>
              <a:latin typeface="Berlin Sans FB" panose="020E0602020502020306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3600">
                <a:solidFill>
                  <a:srgbClr val="FFFF00"/>
                </a:solidFill>
                <a:latin typeface="Berlin Sans FB" panose="020E0602020502020306" pitchFamily="34" charset="0"/>
              </a:rPr>
              <a:t>Departamento de Física Aplicada (Universidad de Zaragoza)</a:t>
            </a:r>
          </a:p>
        </p:txBody>
      </p:sp>
      <p:sp>
        <p:nvSpPr>
          <p:cNvPr id="14339" name="Text Box 20"/>
          <p:cNvSpPr txBox="1">
            <a:spLocks noChangeArrowheads="1"/>
          </p:cNvSpPr>
          <p:nvPr/>
        </p:nvSpPr>
        <p:spPr bwMode="auto">
          <a:xfrm>
            <a:off x="2303463" y="692150"/>
            <a:ext cx="45370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4800">
                <a:solidFill>
                  <a:srgbClr val="FFFF00"/>
                </a:solidFill>
                <a:latin typeface="Berlin Sans FB" panose="020E0602020502020306" pitchFamily="34" charset="0"/>
              </a:rPr>
              <a:t>Conéctate a ...</a:t>
            </a:r>
          </a:p>
        </p:txBody>
      </p:sp>
      <p:pic>
        <p:nvPicPr>
          <p:cNvPr id="14340" name="Picture 24" descr="fondo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936625" cy="70326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25" descr="fondo3">
            <a:hlinkClick r:id="rId5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936625" cy="70326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26" descr="fondo3">
            <a:hlinkClick r:id="rId6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936625" cy="70326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24528" cy="6885384"/>
          </a:xfrm>
          <a:prstGeom prst="rect">
            <a:avLst/>
          </a:prstGeom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 rot="-788112">
            <a:off x="-14586" y="1616487"/>
            <a:ext cx="767556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9600" i="1" dirty="0">
                <a:solidFill>
                  <a:srgbClr val="FFFF00"/>
                </a:solidFill>
                <a:latin typeface="Brush Script MT" panose="03060802040406070304" pitchFamily="66" charset="0"/>
              </a:rPr>
              <a:t>…Salamanca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05402" y="6308725"/>
            <a:ext cx="18181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i="1" dirty="0">
                <a:solidFill>
                  <a:schemeClr val="bg1"/>
                </a:solidFill>
                <a:latin typeface="Berlin Sans FB" panose="020E0602020502020306" pitchFamily="34" charset="0"/>
              </a:rPr>
              <a:t>5 y 6 de junio de 2025</a:t>
            </a:r>
          </a:p>
        </p:txBody>
      </p:sp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2314" y="857250"/>
            <a:ext cx="6858000" cy="5143500"/>
          </a:xfrm>
          <a:prstGeom prst="rect">
            <a:avLst/>
          </a:prstGeom>
        </p:spPr>
      </p:pic>
      <p:pic>
        <p:nvPicPr>
          <p:cNvPr id="5123" name="Picture 8" descr="tonto cop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674" y="0"/>
            <a:ext cx="3982326" cy="314096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AutoShape 6"/>
          <p:cNvSpPr>
            <a:spLocks noChangeArrowheads="1"/>
          </p:cNvSpPr>
          <p:nvPr/>
        </p:nvSpPr>
        <p:spPr bwMode="auto">
          <a:xfrm rot="10800000">
            <a:off x="4644008" y="3861048"/>
            <a:ext cx="4392612" cy="1655762"/>
          </a:xfrm>
          <a:prstGeom prst="cloudCallout">
            <a:avLst>
              <a:gd name="adj1" fmla="val 78857"/>
              <a:gd name="adj2" fmla="val 1827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161674" y="4149972"/>
            <a:ext cx="352901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Berlin Sans FB" panose="020E0602020502020306" pitchFamily="34" charset="0"/>
              </a:rPr>
              <a:t>Necesito encontrar la ranita como sea</a:t>
            </a:r>
            <a:endParaRPr lang="es-ES" altLang="es-ES" dirty="0"/>
          </a:p>
        </p:txBody>
      </p:sp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62"/>
          <a:stretch/>
        </p:blipFill>
        <p:spPr>
          <a:xfrm rot="5400000">
            <a:off x="-1095053" y="842518"/>
            <a:ext cx="6885385" cy="5200351"/>
          </a:xfrm>
          <a:prstGeom prst="rect">
            <a:avLst/>
          </a:prstGeom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107780" y="3573016"/>
            <a:ext cx="3889375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solidFill>
                  <a:srgbClr val="FFFF00"/>
                </a:solidFill>
                <a:latin typeface="Berlin Sans FB" panose="020E0602020502020306" pitchFamily="34" charset="0"/>
              </a:rPr>
              <a:t>Práctica externa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solidFill>
                  <a:srgbClr val="00FFFF"/>
                </a:solidFill>
                <a:latin typeface="Berlin Sans FB" panose="020E0602020502020306" pitchFamily="34" charset="0"/>
              </a:rPr>
              <a:t>Visita de los alumnos de la asignatura “Láser y aplicaciones” a las instalaciones del Centro de Láseres Pulsados (CLPU) y del Grupo de Investigación Aplicaciones del Láser y </a:t>
            </a:r>
            <a:r>
              <a:rPr lang="es-ES" altLang="es-ES" sz="2000" dirty="0" err="1">
                <a:solidFill>
                  <a:srgbClr val="00FFFF"/>
                </a:solidFill>
                <a:latin typeface="Berlin Sans FB" panose="020E0602020502020306" pitchFamily="34" charset="0"/>
              </a:rPr>
              <a:t>Fotónica</a:t>
            </a:r>
            <a:r>
              <a:rPr lang="es-ES" altLang="es-ES" sz="2000" dirty="0">
                <a:solidFill>
                  <a:srgbClr val="00FFFF"/>
                </a:solidFill>
                <a:latin typeface="Berlin Sans FB" panose="020E0602020502020306" pitchFamily="34" charset="0"/>
              </a:rPr>
              <a:t> (ALF) de la Universidad de Salamanca</a:t>
            </a:r>
            <a:endParaRPr lang="es-ES" altLang="es-ES" sz="1400" dirty="0">
              <a:solidFill>
                <a:srgbClr val="00FFFF"/>
              </a:solidFill>
            </a:endParaRPr>
          </a:p>
        </p:txBody>
      </p:sp>
      <p:pic>
        <p:nvPicPr>
          <p:cNvPr id="6148" name="Picture 6" descr="foto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937" y="15976"/>
            <a:ext cx="4183063" cy="31416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504" y="5949280"/>
            <a:ext cx="94330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Fuimos en busca del PETAVATIO …</a:t>
            </a:r>
            <a:endParaRPr lang="es-ES" altLang="es-ES" sz="4800" dirty="0">
              <a:solidFill>
                <a:srgbClr val="00FFFF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11395"/>
      </p:ext>
    </p:extLst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35" y="3492702"/>
            <a:ext cx="4320000" cy="32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35" y="116632"/>
            <a:ext cx="4320000" cy="32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320000" cy="32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492702"/>
            <a:ext cx="4320480" cy="32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29411621"/>
      </p:ext>
    </p:extLst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08"/>
            <a:ext cx="9180512" cy="6896133"/>
          </a:xfrm>
          <a:prstGeom prst="rect">
            <a:avLst/>
          </a:prstGeom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1520" y="548680"/>
            <a:ext cx="7423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En el Hall de la Facultad, . . .</a:t>
            </a:r>
            <a:endParaRPr lang="es-ES" altLang="es-ES" sz="4800" dirty="0">
              <a:solidFill>
                <a:srgbClr val="00FFFF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7443"/>
      </p:ext>
    </p:extLst>
  </p:cSld>
  <p:clrMapOvr>
    <a:masterClrMapping/>
  </p:clrMapOvr>
  <p:transition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529463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 rot="-905427">
            <a:off x="448916" y="2436981"/>
            <a:ext cx="82461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6000" dirty="0">
                <a:solidFill>
                  <a:srgbClr val="FFFF00"/>
                </a:solidFill>
                <a:latin typeface="Berlin Sans FB" panose="020E0602020502020306" pitchFamily="34" charset="0"/>
              </a:rPr>
              <a:t>¡¡ 807 años funcionando !!</a:t>
            </a:r>
          </a:p>
        </p:txBody>
      </p:sp>
    </p:spTree>
    <p:extLst>
      <p:ext uri="{BB962C8B-B14F-4D97-AF65-F5344CB8AC3E}">
        <p14:creationId xmlns:p14="http://schemas.microsoft.com/office/powerpoint/2010/main" val="3975893870"/>
      </p:ext>
    </p:extLst>
  </p:cSld>
  <p:clrMapOvr>
    <a:masterClrMapping/>
  </p:clrMapOvr>
  <p:transition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504" y="15832"/>
            <a:ext cx="54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 dirty="0">
                <a:solidFill>
                  <a:srgbClr val="FFFF00"/>
                </a:solidFill>
                <a:latin typeface="Berlin Sans FB" panose="020E0602020502020306" pitchFamily="34" charset="0"/>
              </a:rPr>
              <a:t>En el laboratorio . . .</a:t>
            </a:r>
          </a:p>
        </p:txBody>
      </p:sp>
    </p:spTree>
  </p:cSld>
  <p:clrMapOvr>
    <a:masterClrMapping/>
  </p:clrMapOvr>
  <p:transition advTm="3000"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139</Words>
  <Application>Microsoft Macintosh PowerPoint</Application>
  <PresentationFormat>Presentación en pantalla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Brush Script MT</vt:lpstr>
      <vt:lpstr>Arial</vt:lpstr>
      <vt:lpstr>Berlin Sans FB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Zaragoza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Sebastián Jarabo</dc:creator>
  <cp:lastModifiedBy>JESUS ATENCIA</cp:lastModifiedBy>
  <cp:revision>254</cp:revision>
  <dcterms:created xsi:type="dcterms:W3CDTF">2006-06-09T17:37:07Z</dcterms:created>
  <dcterms:modified xsi:type="dcterms:W3CDTF">2025-07-14T08:43:17Z</dcterms:modified>
</cp:coreProperties>
</file>