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0" r:id="rId3"/>
    <p:sldId id="286" r:id="rId4"/>
    <p:sldId id="288" r:id="rId5"/>
    <p:sldId id="290" r:id="rId6"/>
    <p:sldId id="287" r:id="rId7"/>
    <p:sldId id="292" r:id="rId8"/>
    <p:sldId id="295" r:id="rId9"/>
    <p:sldId id="294" r:id="rId10"/>
    <p:sldId id="293" r:id="rId11"/>
    <p:sldId id="266" r:id="rId12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66FF66"/>
    <a:srgbClr val="003366"/>
    <a:srgbClr val="66FFFF"/>
    <a:srgbClr val="FFFF66"/>
    <a:srgbClr val="339966"/>
    <a:srgbClr val="00CC66"/>
    <a:srgbClr val="3366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660"/>
  </p:normalViewPr>
  <p:slideViewPr>
    <p:cSldViewPr showGuides="1">
      <p:cViewPr varScale="1">
        <p:scale>
          <a:sx n="73" d="100"/>
          <a:sy n="73" d="100"/>
        </p:scale>
        <p:origin x="1109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1DF15-75FE-452E-9D57-639C83C648F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00484052"/>
      </p:ext>
    </p:extLst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00A23-60C1-4C08-B668-A213D326531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04903836"/>
      </p:ext>
    </p:extLst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C77AF-81BE-4087-8081-C4599D82A13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14886801"/>
      </p:ext>
    </p:extLst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9C913-55F7-4741-9175-0D2141E0CA2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06293439"/>
      </p:ext>
    </p:extLst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DE6B4-040C-4017-80A4-95FF792B1EF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44398004"/>
      </p:ext>
    </p:extLst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286BB-C6E0-4DA6-BDCE-C2BE5C291D1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82926547"/>
      </p:ext>
    </p:extLst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DDBE4-4539-4EF0-A7AD-E8F93DE1E02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24601697"/>
      </p:ext>
    </p:extLst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B4A9A-9323-45ED-9255-8F7ADE30623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23825088"/>
      </p:ext>
    </p:extLst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04597-0BEF-462A-AD01-4893B0D3B7E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6895316"/>
      </p:ext>
    </p:extLst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E5692-47DB-4E84-A198-2331338A1C5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03637168"/>
      </p:ext>
    </p:extLst>
  </p:cSld>
  <p:clrMapOvr>
    <a:masterClrMapping/>
  </p:clrMapOvr>
  <p:transition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615FC-4EEB-47CF-860E-5F94FCC7F45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72397913"/>
      </p:ext>
    </p:extLst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9D7967C7-6FA3-474C-9002-5D7EB5087DE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3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aser.usal.es/alf/es/inicio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isicaaplicada.unizar.es/" TargetMode="External"/><Relationship Id="rId5" Type="http://schemas.openxmlformats.org/officeDocument/2006/relationships/hyperlink" Target="https://www.clpu.es/" TargetMode="Externa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 rot="-788112">
            <a:off x="1554163" y="2300288"/>
            <a:ext cx="5473700" cy="280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s-ES" sz="8800" i="1" dirty="0">
                <a:solidFill>
                  <a:srgbClr val="FFFF00"/>
                </a:solidFill>
                <a:latin typeface="Brush Script MT" panose="03060802040406070304" pitchFamily="66" charset="0"/>
              </a:rPr>
              <a:t>El </a:t>
            </a:r>
            <a:r>
              <a:rPr lang="es-ES" altLang="es-ES" sz="8800" i="1" dirty="0" err="1">
                <a:solidFill>
                  <a:srgbClr val="FFFF00"/>
                </a:solidFill>
                <a:latin typeface="Brush Script MT" panose="03060802040406070304" pitchFamily="66" charset="0"/>
              </a:rPr>
              <a:t>femtoviaje</a:t>
            </a:r>
            <a:endParaRPr lang="es-ES" altLang="es-ES" sz="8800" i="1" dirty="0">
              <a:solidFill>
                <a:srgbClr val="FFFF00"/>
              </a:solidFill>
              <a:latin typeface="Brush Script MT" panose="03060802040406070304" pitchFamily="66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s-ES" sz="8800" i="1" dirty="0" smtClean="0">
                <a:solidFill>
                  <a:srgbClr val="FFFF00"/>
                </a:solidFill>
                <a:latin typeface="Brush Script MT" panose="03060802040406070304" pitchFamily="66" charset="0"/>
              </a:rPr>
              <a:t>2026 </a:t>
            </a:r>
            <a:r>
              <a:rPr lang="es-ES" altLang="es-ES" sz="8800" i="1" dirty="0">
                <a:solidFill>
                  <a:srgbClr val="FFFF00"/>
                </a:solidFill>
                <a:latin typeface="Brush Script MT" panose="03060802040406070304" pitchFamily="66" charset="0"/>
              </a:rPr>
              <a:t>a…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130195" y="-1123631"/>
            <a:ext cx="6879964" cy="9138066"/>
          </a:xfrm>
          <a:prstGeom prst="rect">
            <a:avLst/>
          </a:prstGeom>
        </p:spPr>
      </p:pic>
      <p:sp>
        <p:nvSpPr>
          <p:cNvPr id="4099" name="Text Box 2"/>
          <p:cNvSpPr txBox="1">
            <a:spLocks noChangeArrowheads="1"/>
          </p:cNvSpPr>
          <p:nvPr/>
        </p:nvSpPr>
        <p:spPr bwMode="auto">
          <a:xfrm rot="-788112">
            <a:off x="77507" y="3200661"/>
            <a:ext cx="7675562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s-ES" sz="9600" i="1" dirty="0">
                <a:solidFill>
                  <a:srgbClr val="FFFF00"/>
                </a:solidFill>
                <a:latin typeface="Brush Script MT" panose="03060802040406070304" pitchFamily="66" charset="0"/>
              </a:rPr>
              <a:t>…Salamanca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522233" y="6308725"/>
            <a:ext cx="17844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i="1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1 </a:t>
            </a:r>
            <a:r>
              <a:rPr lang="es-ES" altLang="es-ES" sz="1400" i="1" dirty="0">
                <a:solidFill>
                  <a:schemeClr val="bg1"/>
                </a:solidFill>
                <a:latin typeface="Berlin Sans FB" panose="020E0602020502020306" pitchFamily="34" charset="0"/>
              </a:rPr>
              <a:t>y </a:t>
            </a:r>
            <a:r>
              <a:rPr lang="es-ES" altLang="es-ES" sz="1400" i="1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2 </a:t>
            </a:r>
            <a:r>
              <a:rPr lang="es-ES" altLang="es-ES" sz="1400" i="1" dirty="0">
                <a:solidFill>
                  <a:schemeClr val="bg1"/>
                </a:solidFill>
                <a:latin typeface="Berlin Sans FB" panose="020E0602020502020306" pitchFamily="34" charset="0"/>
              </a:rPr>
              <a:t>de junio de </a:t>
            </a:r>
            <a:r>
              <a:rPr lang="es-ES" altLang="es-ES" sz="1400" i="1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2026</a:t>
            </a:r>
            <a:endParaRPr lang="es-ES" altLang="es-ES" sz="1400" i="1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6" y="0"/>
            <a:ext cx="5760640" cy="6858000"/>
          </a:xfrm>
          <a:prstGeom prst="rect">
            <a:avLst/>
          </a:prstGeom>
        </p:spPr>
      </p:pic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5868144" y="2996952"/>
            <a:ext cx="3164303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dirty="0">
                <a:solidFill>
                  <a:srgbClr val="FFFF00"/>
                </a:solidFill>
                <a:latin typeface="Berlin Sans FB" panose="020E0602020502020306" pitchFamily="34" charset="0"/>
              </a:rPr>
              <a:t>Práctica externa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2000" dirty="0">
                <a:solidFill>
                  <a:srgbClr val="00FFFF"/>
                </a:solidFill>
                <a:latin typeface="Berlin Sans FB" panose="020E0602020502020306" pitchFamily="34" charset="0"/>
              </a:rPr>
              <a:t>Visita de los alumnos de la asignatura “Láser y aplicaciones” a las instalaciones del Centro de Láseres Pulsados (CLPU) y del Grupo de Investigación Aplicaciones del Láser y </a:t>
            </a:r>
            <a:r>
              <a:rPr lang="es-ES" altLang="es-ES" sz="2000" dirty="0" err="1">
                <a:solidFill>
                  <a:srgbClr val="00FFFF"/>
                </a:solidFill>
                <a:latin typeface="Berlin Sans FB" panose="020E0602020502020306" pitchFamily="34" charset="0"/>
              </a:rPr>
              <a:t>Fotónica</a:t>
            </a:r>
            <a:r>
              <a:rPr lang="es-ES" altLang="es-ES" sz="2000" dirty="0">
                <a:solidFill>
                  <a:srgbClr val="00FFFF"/>
                </a:solidFill>
                <a:latin typeface="Berlin Sans FB" panose="020E0602020502020306" pitchFamily="34" charset="0"/>
              </a:rPr>
              <a:t> (ALF) de la Universidad de Salamanca</a:t>
            </a:r>
            <a:endParaRPr lang="es-ES" altLang="es-ES" sz="1400" dirty="0">
              <a:solidFill>
                <a:srgbClr val="00FFFF"/>
              </a:solidFill>
            </a:endParaRPr>
          </a:p>
        </p:txBody>
      </p:sp>
      <p:pic>
        <p:nvPicPr>
          <p:cNvPr id="6148" name="Picture 6" descr="foto4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152" y="15977"/>
            <a:ext cx="3393848" cy="2548928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9144000" cy="6920703"/>
          </a:xfrm>
          <a:prstGeom prst="rect">
            <a:avLst/>
          </a:prstGeom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07504" y="5949280"/>
            <a:ext cx="943304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48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Fuimos en busca del PETAVATIO …</a:t>
            </a:r>
            <a:endParaRPr lang="es-ES" altLang="es-ES" sz="4800" dirty="0">
              <a:solidFill>
                <a:srgbClr val="00FFFF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911395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320480" cy="324036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6632"/>
            <a:ext cx="4320480" cy="324036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01008"/>
            <a:ext cx="4320480" cy="324036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00" y="3501008"/>
            <a:ext cx="4320480" cy="324036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29411621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258"/>
            <a:ext cx="9210950" cy="6846742"/>
          </a:xfrm>
          <a:prstGeom prst="rect">
            <a:avLst/>
          </a:prstGeom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51520" y="548680"/>
            <a:ext cx="742315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4800" dirty="0">
                <a:solidFill>
                  <a:srgbClr val="FFFF00"/>
                </a:solidFill>
                <a:latin typeface="Berlin Sans FB" panose="020E0602020502020306" pitchFamily="34" charset="0"/>
              </a:rPr>
              <a:t>En el Hall de la Facultad, . . .</a:t>
            </a:r>
            <a:endParaRPr lang="es-ES" altLang="es-ES" sz="4800" dirty="0">
              <a:solidFill>
                <a:srgbClr val="00FFFF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47443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529463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 rot="-905427">
            <a:off x="448916" y="2436981"/>
            <a:ext cx="824616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6000" dirty="0">
                <a:solidFill>
                  <a:srgbClr val="FFFF00"/>
                </a:solidFill>
                <a:latin typeface="Berlin Sans FB" panose="020E0602020502020306" pitchFamily="34" charset="0"/>
              </a:rPr>
              <a:t>¡¡ </a:t>
            </a:r>
            <a:r>
              <a:rPr lang="es-ES" altLang="es-ES" sz="60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808 </a:t>
            </a:r>
            <a:r>
              <a:rPr lang="es-ES" altLang="es-ES" sz="6000" dirty="0">
                <a:solidFill>
                  <a:srgbClr val="FFFF00"/>
                </a:solidFill>
                <a:latin typeface="Berlin Sans FB" panose="020E0602020502020306" pitchFamily="34" charset="0"/>
              </a:rPr>
              <a:t>años funcionando !!</a:t>
            </a:r>
          </a:p>
        </p:txBody>
      </p:sp>
    </p:spTree>
    <p:extLst>
      <p:ext uri="{BB962C8B-B14F-4D97-AF65-F5344CB8AC3E}">
        <p14:creationId xmlns:p14="http://schemas.microsoft.com/office/powerpoint/2010/main" val="3975893870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7504" y="15832"/>
            <a:ext cx="5400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4800" dirty="0">
                <a:solidFill>
                  <a:srgbClr val="FFFF00"/>
                </a:solidFill>
                <a:latin typeface="Berlin Sans FB" panose="020E0602020502020306" pitchFamily="34" charset="0"/>
              </a:rPr>
              <a:t>En </a:t>
            </a:r>
            <a:r>
              <a:rPr lang="es-ES" altLang="es-ES" sz="4800" dirty="0" smtClean="0">
                <a:solidFill>
                  <a:srgbClr val="FFFF00"/>
                </a:solidFill>
                <a:latin typeface="Berlin Sans FB" panose="020E0602020502020306" pitchFamily="34" charset="0"/>
              </a:rPr>
              <a:t>el laboratorio </a:t>
            </a:r>
            <a:r>
              <a:rPr lang="es-ES" altLang="es-ES" sz="4800" dirty="0">
                <a:solidFill>
                  <a:srgbClr val="FFFF00"/>
                </a:solidFill>
                <a:latin typeface="Berlin Sans FB" panose="020E0602020502020306" pitchFamily="34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467780313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707904" y="4941168"/>
            <a:ext cx="530946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4800" dirty="0">
                <a:solidFill>
                  <a:srgbClr val="FFFF00"/>
                </a:solidFill>
                <a:latin typeface="Berlin Sans FB" panose="020E0602020502020306" pitchFamily="34" charset="0"/>
              </a:rPr>
              <a:t>. . . con los láseres 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4800" dirty="0" err="1" smtClean="0">
                <a:solidFill>
                  <a:srgbClr val="FFFF00"/>
                </a:solidFill>
                <a:latin typeface="Berlin Sans FB" panose="020E0602020502020306" pitchFamily="34" charset="0"/>
              </a:rPr>
              <a:t>femtosegundos</a:t>
            </a:r>
            <a:endParaRPr lang="es-ES" altLang="es-ES" sz="4800" dirty="0">
              <a:solidFill>
                <a:srgbClr val="FFFF00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241715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1 Imagen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86890" y="3645024"/>
            <a:ext cx="3862892" cy="287972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92" y="350478"/>
            <a:ext cx="3888432" cy="2916324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70" b="-1217"/>
          <a:stretch/>
        </p:blipFill>
        <p:spPr>
          <a:xfrm>
            <a:off x="403706" y="3655884"/>
            <a:ext cx="3960440" cy="2916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44457"/>
            <a:ext cx="3896460" cy="2922345"/>
          </a:xfrm>
          <a:prstGeom prst="rect">
            <a:avLst/>
          </a:prstGeom>
          <a:ln w="2222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62295481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5"/>
          <p:cNvSpPr txBox="1">
            <a:spLocks noChangeArrowheads="1"/>
          </p:cNvSpPr>
          <p:nvPr/>
        </p:nvSpPr>
        <p:spPr bwMode="auto">
          <a:xfrm>
            <a:off x="2266950" y="2030413"/>
            <a:ext cx="7129463" cy="424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3600">
                <a:solidFill>
                  <a:srgbClr val="FFFF00"/>
                </a:solidFill>
                <a:latin typeface="Berlin Sans FB" panose="020E0602020502020306" pitchFamily="34" charset="0"/>
              </a:rPr>
              <a:t>Grupo de Aplicaciones del Láser y Fotónica ( Univ. de Salamanca)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ES" sz="1800">
              <a:solidFill>
                <a:srgbClr val="FFFF00"/>
              </a:solidFill>
              <a:latin typeface="Berlin Sans FB" panose="020E0602020502020306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3600">
                <a:solidFill>
                  <a:srgbClr val="FFFF00"/>
                </a:solidFill>
                <a:latin typeface="Berlin Sans FB" panose="020E0602020502020306" pitchFamily="34" charset="0"/>
              </a:rPr>
              <a:t>Centro de Láseres Pulsados (CLPU)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s-ES" altLang="es-ES" sz="1800">
              <a:solidFill>
                <a:srgbClr val="FFFF00"/>
              </a:solidFill>
              <a:latin typeface="Berlin Sans FB" panose="020E0602020502020306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3600">
                <a:solidFill>
                  <a:srgbClr val="FFFF00"/>
                </a:solidFill>
                <a:latin typeface="Berlin Sans FB" panose="020E0602020502020306" pitchFamily="34" charset="0"/>
              </a:rPr>
              <a:t>Departamento de Física Aplicada (Universidad de Zaragoza)</a:t>
            </a:r>
          </a:p>
        </p:txBody>
      </p:sp>
      <p:sp>
        <p:nvSpPr>
          <p:cNvPr id="14339" name="Text Box 20"/>
          <p:cNvSpPr txBox="1">
            <a:spLocks noChangeArrowheads="1"/>
          </p:cNvSpPr>
          <p:nvPr/>
        </p:nvSpPr>
        <p:spPr bwMode="auto">
          <a:xfrm>
            <a:off x="2303463" y="692150"/>
            <a:ext cx="45370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4800">
                <a:solidFill>
                  <a:srgbClr val="FFFF00"/>
                </a:solidFill>
                <a:latin typeface="Berlin Sans FB" panose="020E0602020502020306" pitchFamily="34" charset="0"/>
              </a:rPr>
              <a:t>Conéctate a ...</a:t>
            </a:r>
          </a:p>
        </p:txBody>
      </p:sp>
      <p:pic>
        <p:nvPicPr>
          <p:cNvPr id="14340" name="Picture 24" descr="fondo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349500"/>
            <a:ext cx="936625" cy="703263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25" descr="fondo3">
            <a:hlinkClick r:id="rId5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789363"/>
            <a:ext cx="936625" cy="703262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26" descr="fondo3">
            <a:hlinkClick r:id="rId6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229225"/>
            <a:ext cx="936625" cy="703263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124</Words>
  <Application>Microsoft Office PowerPoint</Application>
  <PresentationFormat>Presentación en pantalla (4:3)</PresentationFormat>
  <Paragraphs>18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Berlin Sans FB</vt:lpstr>
      <vt:lpstr>Brush Script MT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de Zaragoza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Sebastián Jarabo</dc:creator>
  <cp:lastModifiedBy>sjarabo2@gmail.com</cp:lastModifiedBy>
  <cp:revision>262</cp:revision>
  <dcterms:created xsi:type="dcterms:W3CDTF">2006-06-09T17:37:07Z</dcterms:created>
  <dcterms:modified xsi:type="dcterms:W3CDTF">2026-10-04T13:57:02Z</dcterms:modified>
</cp:coreProperties>
</file>